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3" r:id="rId3"/>
    <p:sldId id="300" r:id="rId4"/>
    <p:sldId id="256" r:id="rId5"/>
    <p:sldId id="289" r:id="rId6"/>
    <p:sldId id="305" r:id="rId7"/>
    <p:sldId id="283" r:id="rId8"/>
    <p:sldId id="284" r:id="rId9"/>
    <p:sldId id="285" r:id="rId10"/>
    <p:sldId id="302" r:id="rId11"/>
    <p:sldId id="291" r:id="rId12"/>
    <p:sldId id="297" r:id="rId13"/>
    <p:sldId id="257" r:id="rId14"/>
    <p:sldId id="301" r:id="rId15"/>
    <p:sldId id="258" r:id="rId16"/>
    <p:sldId id="259" r:id="rId17"/>
    <p:sldId id="261" r:id="rId18"/>
    <p:sldId id="262" r:id="rId19"/>
    <p:sldId id="263" r:id="rId20"/>
    <p:sldId id="266" r:id="rId21"/>
    <p:sldId id="265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8" r:id="rId33"/>
    <p:sldId id="279" r:id="rId34"/>
    <p:sldId id="282" r:id="rId35"/>
    <p:sldId id="280" r:id="rId36"/>
    <p:sldId id="281" r:id="rId37"/>
    <p:sldId id="286" r:id="rId38"/>
    <p:sldId id="290" r:id="rId39"/>
    <p:sldId id="292" r:id="rId40"/>
    <p:sldId id="293" r:id="rId41"/>
    <p:sldId id="294" r:id="rId42"/>
    <p:sldId id="306" r:id="rId43"/>
    <p:sldId id="304" r:id="rId44"/>
    <p:sldId id="269" r:id="rId45"/>
    <p:sldId id="307" r:id="rId46"/>
    <p:sldId id="308" r:id="rId47"/>
    <p:sldId id="309" r:id="rId48"/>
    <p:sldId id="288" r:id="rId49"/>
    <p:sldId id="310" r:id="rId50"/>
    <p:sldId id="29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55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3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76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24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41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75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787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367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23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68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1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C6F9-F0B3-425C-AA70-360E0D46BB9C}" type="datetimeFigureOut">
              <a:rPr lang="nl-BE" smtClean="0"/>
              <a:t>17/01/2020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80C3-9CE7-4407-9CE4-9EB4159103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129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gceA64aA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gceA64aAI?feature=oembed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B0AFA-62ED-4E73-9127-6A42A76D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73" y="4821881"/>
            <a:ext cx="8438578" cy="469390"/>
          </a:xfrm>
        </p:spPr>
        <p:txBody>
          <a:bodyPr>
            <a:noAutofit/>
          </a:bodyPr>
          <a:lstStyle/>
          <a:p>
            <a:r>
              <a:rPr lang="nl-BE" sz="2000">
                <a:hlinkClick r:id="rId3"/>
              </a:rPr>
              <a:t>https://www.youtube.com/watch?v=PcgceA64aAI</a:t>
            </a:r>
            <a:br>
              <a:rPr lang="nl-BE" sz="2000"/>
            </a:br>
            <a:endParaRPr lang="nl-BE" sz="2000" dirty="0"/>
          </a:p>
        </p:txBody>
      </p:sp>
      <p:pic>
        <p:nvPicPr>
          <p:cNvPr id="4" name="Onlinemedia 3" title="THEY SHALL NOT GROW OLD Trailer (2018) Peter Jackson WWI Restored Movie">
            <a:hlinkClick r:id="" action="ppaction://media"/>
            <a:extLst>
              <a:ext uri="{FF2B5EF4-FFF2-40B4-BE49-F238E27FC236}">
                <a16:creationId xmlns:a16="http://schemas.microsoft.com/office/drawing/2014/main" id="{CB50AC6B-BA69-4B4B-A878-B1E43ED4C3C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059" y="241522"/>
            <a:ext cx="10901635" cy="6256180"/>
          </a:xfrm>
          <a:prstGeom prst="rect">
            <a:avLst/>
          </a:prstGeom>
        </p:spPr>
      </p:pic>
      <p:sp>
        <p:nvSpPr>
          <p:cNvPr id="5" name="Driehoek 4">
            <a:hlinkClick r:id="rId3"/>
          </p:cNvPr>
          <p:cNvSpPr/>
          <p:nvPr/>
        </p:nvSpPr>
        <p:spPr>
          <a:xfrm rot="5400000">
            <a:off x="5083019" y="2546590"/>
            <a:ext cx="2330762" cy="2009278"/>
          </a:xfrm>
          <a:prstGeom prst="triangle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-50330"/>
            <a:ext cx="12185855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6 exclusieve Partners </a:t>
            </a:r>
            <a:r>
              <a:rPr lang="nl-BE" sz="4000">
                <a:latin typeface="Museo 500" charset="0"/>
                <a:ea typeface="Museo 500" charset="0"/>
                <a:cs typeface="Museo 500" charset="0"/>
              </a:rPr>
              <a:t>: </a:t>
            </a:r>
            <a:br>
              <a:rPr lang="nl-BE" sz="4000" dirty="0">
                <a:latin typeface="Museo 500" charset="0"/>
                <a:ea typeface="Museo 500" charset="0"/>
                <a:cs typeface="Museo 500" charset="0"/>
              </a:rPr>
            </a:br>
            <a:endParaRPr lang="nl-BE" sz="2500" dirty="0"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28C56-5843-4476-B0CE-82D21C86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86" y="228180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Samenwerking met: 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3F948B-502D-422A-8A8F-CB000AAB4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7" y="2075095"/>
            <a:ext cx="1511335" cy="15113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43394A-1DFA-422D-8687-F0A142CCA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39" y="5901726"/>
            <a:ext cx="1639626" cy="6679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6E72D8-88AA-4444-A4F3-220F5F0DF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21" y="2075095"/>
            <a:ext cx="2495863" cy="151133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4FA102A-1322-447D-93FC-7D5571C0BB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22" y="6028667"/>
            <a:ext cx="1639626" cy="4601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22416FB-A3E0-4EB4-9257-43D51DBE4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10" y="2053381"/>
            <a:ext cx="2827453" cy="14728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11A2171-3A9E-4A18-9D2F-E03FAFF6E2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21" y="3740425"/>
            <a:ext cx="2495863" cy="1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AE96118-C09A-41D0-9DD1-CA3895E99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59" y="0"/>
            <a:ext cx="5780363" cy="68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793423-318D-4790-B81A-255DE544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5328"/>
            <a:ext cx="5157787" cy="823912"/>
          </a:xfrm>
        </p:spPr>
        <p:txBody>
          <a:bodyPr/>
          <a:lstStyle/>
          <a:p>
            <a:r>
              <a:rPr lang="nl-BE" dirty="0"/>
              <a:t>Kledij ophalen </a:t>
            </a:r>
            <a:r>
              <a:rPr lang="nl-BE" dirty="0" err="1"/>
              <a:t>tss</a:t>
            </a:r>
            <a:r>
              <a:rPr lang="nl-BE" dirty="0"/>
              <a:t> 13.30 u en 17.30 u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98DE839-0F32-41B1-AA53-9D37A9E71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209240"/>
            <a:ext cx="4912784" cy="3684588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0A4CE5-D06E-4CFD-8DBE-C173EE4C3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5328"/>
            <a:ext cx="5183188" cy="823912"/>
          </a:xfrm>
        </p:spPr>
        <p:txBody>
          <a:bodyPr/>
          <a:lstStyle/>
          <a:p>
            <a:r>
              <a:rPr lang="nl-BE" dirty="0"/>
              <a:t>Last Post ( 150 gereserveerde plaatsen)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2CF24F1B-6BC8-412F-91BC-ACF383FDDB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0" y="2271196"/>
            <a:ext cx="5439735" cy="3622632"/>
          </a:xfr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Start deelnemers 06/11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9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F2456E7-12E6-4406-BF23-00DD50A3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80" y="616591"/>
            <a:ext cx="5061623" cy="562481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en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Routing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 txBox="1">
            <a:spLocks/>
          </p:cNvSpPr>
          <p:nvPr/>
        </p:nvSpPr>
        <p:spPr>
          <a:xfrm>
            <a:off x="951931" y="2909925"/>
            <a:ext cx="74301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b="1" dirty="0">
                <a:solidFill>
                  <a:schemeClr val="bg1"/>
                </a:solidFill>
              </a:rPr>
              <a:t>1 </a:t>
            </a:r>
            <a:r>
              <a:rPr lang="nl-NL" sz="2000" i="1" dirty="0" err="1"/>
              <a:t>Menin</a:t>
            </a:r>
            <a:r>
              <a:rPr lang="nl-NL" sz="2000" i="1" dirty="0"/>
              <a:t> Gate </a:t>
            </a:r>
            <a:r>
              <a:rPr lang="mr-IN" sz="2000" i="1" dirty="0"/>
              <a:t>–</a:t>
            </a:r>
            <a:r>
              <a:rPr lang="nl-NL" sz="2000" i="1" dirty="0"/>
              <a:t> Last post </a:t>
            </a:r>
            <a:r>
              <a:rPr lang="mr-IN" sz="2000" i="1" dirty="0"/>
              <a:t>–</a:t>
            </a:r>
            <a:r>
              <a:rPr lang="nl-NL" sz="2000" i="1" dirty="0"/>
              <a:t> </a:t>
            </a:r>
            <a:r>
              <a:rPr lang="nl-NL" sz="2000" i="1" dirty="0" err="1"/>
              <a:t>Ypres</a:t>
            </a:r>
            <a:r>
              <a:rPr lang="nl-NL" sz="2000" i="1" dirty="0"/>
              <a:t> 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2 </a:t>
            </a:r>
            <a:r>
              <a:rPr lang="nl-NL" sz="2000" i="1" dirty="0">
                <a:solidFill>
                  <a:schemeClr val="bg1"/>
                </a:solidFill>
              </a:rPr>
              <a:t>Memorial Museum </a:t>
            </a:r>
            <a:r>
              <a:rPr lang="nl-NL" sz="2000" i="1" dirty="0" err="1">
                <a:solidFill>
                  <a:schemeClr val="bg1"/>
                </a:solidFill>
              </a:rPr>
              <a:t>Passchendaele</a:t>
            </a:r>
            <a:endParaRPr lang="nl-NL" sz="2000" i="1" dirty="0">
              <a:solidFill>
                <a:schemeClr val="bg1"/>
              </a:solidFill>
            </a:endParaRP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3 </a:t>
            </a:r>
            <a:r>
              <a:rPr lang="nl-NL" sz="2000" i="1" dirty="0"/>
              <a:t>Frezenberg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4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/>
              <a:t>Hill 62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5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/>
              <a:t>‘t Hoge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6 </a:t>
            </a:r>
            <a:r>
              <a:rPr lang="nl-NL" sz="2000" i="1" dirty="0" err="1"/>
              <a:t>Cloth</a:t>
            </a:r>
            <a:r>
              <a:rPr lang="nl-NL" sz="2000" i="1" dirty="0"/>
              <a:t> Hall, </a:t>
            </a:r>
            <a:r>
              <a:rPr lang="nl-NL" sz="2000" i="1" dirty="0" err="1"/>
              <a:t>Ypres</a:t>
            </a:r>
            <a:endParaRPr lang="nl-NL" sz="2000" dirty="0"/>
          </a:p>
          <a:p>
            <a:pPr algn="l"/>
            <a:endParaRPr lang="nl-NL" sz="2000" i="1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5023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BA845F6-3C61-428B-B77C-82B2C937B3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" y="2410160"/>
            <a:ext cx="5402465" cy="3317912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B89738F-38DD-4FF2-BC0C-8D53E93030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38" y="2410160"/>
            <a:ext cx="4978086" cy="3317913"/>
          </a:xfr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501351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Verzamelpunt en start per bussen. 3 pelotons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FCF3702-656F-4AB6-B1FD-A68D7DE5E6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" y="2538288"/>
            <a:ext cx="5708830" cy="2733522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471F63F-D84A-48DD-B590-B7C7962701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29" y="2538289"/>
            <a:ext cx="3652471" cy="2728410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2de 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Zonnebeke memorial museum</a:t>
            </a:r>
          </a:p>
        </p:txBody>
      </p:sp>
    </p:spTree>
    <p:extLst>
      <p:ext uri="{BB962C8B-B14F-4D97-AF65-F5344CB8AC3E}">
        <p14:creationId xmlns:p14="http://schemas.microsoft.com/office/powerpoint/2010/main" val="278757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DCD000-FF90-4D3F-B4F6-800B2DED69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/>
              <a:t>Drill</a:t>
            </a:r>
            <a:endParaRPr lang="nl-BE" dirty="0"/>
          </a:p>
          <a:p>
            <a:r>
              <a:rPr lang="nl-BE" dirty="0"/>
              <a:t>Bezoek museum</a:t>
            </a:r>
          </a:p>
          <a:p>
            <a:r>
              <a:rPr lang="nl-BE" dirty="0"/>
              <a:t>Openlucht mis</a:t>
            </a:r>
          </a:p>
          <a:p>
            <a:r>
              <a:rPr lang="nl-BE" dirty="0"/>
              <a:t>Vertrek naar Front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A998D95-0F99-4844-B1FD-0D81BC2BB5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57" y="1060018"/>
            <a:ext cx="4527147" cy="3175760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Activiteiten</a:t>
            </a:r>
          </a:p>
          <a:p>
            <a:pPr algn="l">
              <a:lnSpc>
                <a:spcPct val="100000"/>
              </a:lnSpc>
            </a:pPr>
            <a:endParaRPr lang="nl-BE" sz="4000" dirty="0">
              <a:latin typeface="Museo 500" charset="0"/>
              <a:ea typeface="Museo 500" charset="0"/>
              <a:cs typeface="Museo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1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en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routing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 txBox="1">
            <a:spLocks/>
          </p:cNvSpPr>
          <p:nvPr/>
        </p:nvSpPr>
        <p:spPr>
          <a:xfrm>
            <a:off x="951931" y="2909925"/>
            <a:ext cx="74301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b="1" dirty="0">
                <a:solidFill>
                  <a:schemeClr val="bg1"/>
                </a:solidFill>
              </a:rPr>
              <a:t>1 </a:t>
            </a:r>
            <a:r>
              <a:rPr lang="nl-NL" sz="2000" i="1" dirty="0" err="1"/>
              <a:t>Menin</a:t>
            </a:r>
            <a:r>
              <a:rPr lang="nl-NL" sz="2000" i="1" dirty="0"/>
              <a:t> Gate </a:t>
            </a:r>
            <a:r>
              <a:rPr lang="mr-IN" sz="2000" i="1" dirty="0"/>
              <a:t>–</a:t>
            </a:r>
            <a:r>
              <a:rPr lang="nl-NL" sz="2000" i="1" dirty="0"/>
              <a:t> Last post </a:t>
            </a:r>
            <a:r>
              <a:rPr lang="mr-IN" sz="2000" i="1" dirty="0"/>
              <a:t>–</a:t>
            </a:r>
            <a:r>
              <a:rPr lang="nl-NL" sz="2000" i="1" dirty="0"/>
              <a:t> </a:t>
            </a:r>
            <a:r>
              <a:rPr lang="nl-NL" sz="2000" i="1" dirty="0" err="1"/>
              <a:t>Ypres</a:t>
            </a:r>
            <a:r>
              <a:rPr lang="nl-NL" sz="2000" i="1" dirty="0"/>
              <a:t> 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2 </a:t>
            </a:r>
            <a:r>
              <a:rPr lang="nl-NL" sz="2000" i="1" dirty="0"/>
              <a:t>Memorial Museum </a:t>
            </a:r>
            <a:r>
              <a:rPr lang="nl-NL" sz="2000" i="1" dirty="0" err="1"/>
              <a:t>Passchendaele</a:t>
            </a:r>
            <a:endParaRPr lang="nl-NL" sz="2000" i="1" dirty="0"/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3 </a:t>
            </a:r>
            <a:r>
              <a:rPr lang="nl-NL" sz="2000" i="1" dirty="0">
                <a:solidFill>
                  <a:schemeClr val="bg1"/>
                </a:solidFill>
              </a:rPr>
              <a:t>Frezenberg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4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/>
              <a:t>Hill 62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5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/>
              <a:t>‘t Hoge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6 </a:t>
            </a:r>
            <a:r>
              <a:rPr lang="nl-NL" sz="2000" i="1" dirty="0" err="1"/>
              <a:t>Cloth</a:t>
            </a:r>
            <a:r>
              <a:rPr lang="nl-NL" sz="2000" i="1" dirty="0"/>
              <a:t> Hall, </a:t>
            </a:r>
            <a:r>
              <a:rPr lang="nl-NL" sz="2000" i="1" dirty="0" err="1"/>
              <a:t>Ypres</a:t>
            </a:r>
            <a:endParaRPr lang="nl-NL" sz="2000" dirty="0"/>
          </a:p>
          <a:p>
            <a:pPr algn="l"/>
            <a:endParaRPr lang="nl-NL" sz="2000" i="1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2456E7-12E6-4406-BF23-00DD50A3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80" y="616591"/>
            <a:ext cx="5061623" cy="56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3de 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Frezenberg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6BF14A-E4A8-4AAF-9317-FCB0339D7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1" y="2327268"/>
            <a:ext cx="5023746" cy="3426390"/>
          </a:xfrm>
        </p:spPr>
      </p:pic>
    </p:spTree>
    <p:extLst>
      <p:ext uri="{BB962C8B-B14F-4D97-AF65-F5344CB8AC3E}">
        <p14:creationId xmlns:p14="http://schemas.microsoft.com/office/powerpoint/2010/main" val="424170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Activiteiten</a:t>
            </a:r>
          </a:p>
          <a:p>
            <a:pPr algn="l">
              <a:lnSpc>
                <a:spcPct val="100000"/>
              </a:lnSpc>
            </a:pPr>
            <a:endParaRPr lang="nl-BE" sz="4000" dirty="0">
              <a:latin typeface="Museo 500" charset="0"/>
              <a:ea typeface="Museo 500" charset="0"/>
              <a:cs typeface="Museo 500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5E8A2-606B-4C1F-B564-805B09BAE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Ontvangst :  Brecht Vermeulen ( doedelzak).</a:t>
            </a:r>
          </a:p>
          <a:p>
            <a:pPr marL="0" indent="0">
              <a:buNone/>
            </a:pPr>
            <a:r>
              <a:rPr lang="nl-BE" dirty="0"/>
              <a:t>Kunstenaar: Peter Berghman geeft uitleg over zijn Kunstwerk</a:t>
            </a:r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033AC4-660F-4112-A00F-FCCBB5D41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1" y="3121740"/>
            <a:ext cx="8288323" cy="25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901753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l-BE" sz="2400" dirty="0">
                <a:latin typeface="Museo 500" charset="0"/>
                <a:ea typeface="Museo 500" charset="0"/>
                <a:cs typeface="Museo 500" charset="0"/>
              </a:rPr>
              <a:t>Voorstelling op 28/10/2020 Cityscoop Roeselare </a:t>
            </a:r>
            <a:br>
              <a:rPr lang="nl-BE" sz="2400" dirty="0">
                <a:latin typeface="Museo 500" charset="0"/>
                <a:ea typeface="Museo 500" charset="0"/>
                <a:cs typeface="Museo 500" charset="0"/>
              </a:rPr>
            </a:br>
            <a:r>
              <a:rPr lang="nl-BE" sz="2400" dirty="0">
                <a:latin typeface="Museo 500" charset="0"/>
                <a:ea typeface="Museo 500" charset="0"/>
                <a:cs typeface="Museo 500" charset="0"/>
              </a:rPr>
              <a:t> THEY SHALL NOT GROW OLD ( Peter Jackson)</a:t>
            </a:r>
            <a:br>
              <a:rPr lang="nl-BE" sz="2400" dirty="0">
                <a:latin typeface="Museo 500" charset="0"/>
                <a:ea typeface="Museo 500" charset="0"/>
                <a:cs typeface="Museo 500" charset="0"/>
              </a:rPr>
            </a:br>
            <a:r>
              <a:rPr lang="nl-BE" sz="2400" dirty="0">
                <a:latin typeface="Museo 500" charset="0"/>
                <a:ea typeface="Museo 500" charset="0"/>
                <a:cs typeface="Museo 500" charset="0"/>
              </a:rPr>
              <a:t>O.l.V.  Rik Dejonghe.</a:t>
            </a:r>
            <a:br>
              <a:rPr lang="nl-BE" sz="2400" dirty="0">
                <a:latin typeface="Museo 500" charset="0"/>
                <a:ea typeface="Museo 500" charset="0"/>
                <a:cs typeface="Museo 500" charset="0"/>
              </a:rPr>
            </a:br>
            <a:endParaRPr lang="nl-BE" sz="2400" dirty="0">
              <a:latin typeface="Museo 500" charset="0"/>
              <a:ea typeface="Museo 500" charset="0"/>
              <a:cs typeface="Museo 500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05C6E57-98D8-4733-B96E-36926EE5FE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" y="3264183"/>
            <a:ext cx="3823205" cy="268195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14CCADC-94B0-4ABF-8C3A-77D5ADFC88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58" y="2647898"/>
            <a:ext cx="5889705" cy="3298235"/>
          </a:xfrm>
        </p:spPr>
      </p:pic>
    </p:spTree>
    <p:extLst>
      <p:ext uri="{BB962C8B-B14F-4D97-AF65-F5344CB8AC3E}">
        <p14:creationId xmlns:p14="http://schemas.microsoft.com/office/powerpoint/2010/main" val="107943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847B3F-5428-43BA-B4AD-7D2FD76F3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21" y="860831"/>
            <a:ext cx="8200611" cy="54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en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routing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 txBox="1">
            <a:spLocks/>
          </p:cNvSpPr>
          <p:nvPr/>
        </p:nvSpPr>
        <p:spPr>
          <a:xfrm>
            <a:off x="951931" y="2909925"/>
            <a:ext cx="74301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b="1" dirty="0">
                <a:solidFill>
                  <a:schemeClr val="bg1"/>
                </a:solidFill>
              </a:rPr>
              <a:t>1 </a:t>
            </a:r>
            <a:r>
              <a:rPr lang="nl-NL" sz="2000" i="1" dirty="0" err="1"/>
              <a:t>Menin</a:t>
            </a:r>
            <a:r>
              <a:rPr lang="nl-NL" sz="2000" i="1" dirty="0"/>
              <a:t> Gate </a:t>
            </a:r>
            <a:r>
              <a:rPr lang="mr-IN" sz="2000" i="1" dirty="0"/>
              <a:t>–</a:t>
            </a:r>
            <a:r>
              <a:rPr lang="nl-NL" sz="2000" i="1" dirty="0"/>
              <a:t> Last post </a:t>
            </a:r>
            <a:r>
              <a:rPr lang="mr-IN" sz="2000" i="1" dirty="0"/>
              <a:t>–</a:t>
            </a:r>
            <a:r>
              <a:rPr lang="nl-NL" sz="2000" i="1" dirty="0"/>
              <a:t> </a:t>
            </a:r>
            <a:r>
              <a:rPr lang="nl-NL" sz="2000" i="1" dirty="0" err="1"/>
              <a:t>Ypres</a:t>
            </a:r>
            <a:r>
              <a:rPr lang="nl-NL" sz="2000" i="1" dirty="0"/>
              <a:t> 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2 </a:t>
            </a:r>
            <a:r>
              <a:rPr lang="nl-NL" sz="2000" i="1" dirty="0"/>
              <a:t>Memorial Museum </a:t>
            </a:r>
            <a:r>
              <a:rPr lang="nl-NL" sz="2000" i="1" dirty="0" err="1"/>
              <a:t>Passchendaele</a:t>
            </a:r>
            <a:endParaRPr lang="nl-NL" sz="2000" i="1" dirty="0"/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3 </a:t>
            </a:r>
            <a:r>
              <a:rPr lang="nl-NL" sz="2000" i="1" dirty="0"/>
              <a:t>Frezenberg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4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>
                <a:solidFill>
                  <a:schemeClr val="bg1"/>
                </a:solidFill>
              </a:rPr>
              <a:t>Hill 62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5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/>
              <a:t>‘t Hoge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6 </a:t>
            </a:r>
            <a:r>
              <a:rPr lang="nl-NL" sz="2000" i="1" dirty="0" err="1"/>
              <a:t>Cloth</a:t>
            </a:r>
            <a:r>
              <a:rPr lang="nl-NL" sz="2000" i="1" dirty="0"/>
              <a:t> Hall, </a:t>
            </a:r>
            <a:r>
              <a:rPr lang="nl-NL" sz="2000" i="1" dirty="0" err="1"/>
              <a:t>Ypres</a:t>
            </a:r>
            <a:endParaRPr lang="nl-NL" sz="2000" dirty="0"/>
          </a:p>
          <a:p>
            <a:pPr algn="l"/>
            <a:endParaRPr lang="nl-NL" sz="2000" i="1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F2456E7-12E6-4406-BF23-00DD50A3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80" y="616591"/>
            <a:ext cx="5061623" cy="56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4de 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Hill 62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9C2FD4E-1806-44F7-8083-F1F2666D9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2483956"/>
            <a:ext cx="4605866" cy="345440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6E5F46A-2127-410C-8892-584115281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3956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22698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5de activiteit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3km mars naar ‘t Hoge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F6FE960-2EF1-4838-8A1F-378EC09B9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1" y="2398426"/>
            <a:ext cx="6823995" cy="3838497"/>
          </a:xfrm>
        </p:spPr>
      </p:pic>
    </p:spTree>
    <p:extLst>
      <p:ext uri="{BB962C8B-B14F-4D97-AF65-F5344CB8AC3E}">
        <p14:creationId xmlns:p14="http://schemas.microsoft.com/office/powerpoint/2010/main" val="310412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en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routing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 txBox="1">
            <a:spLocks/>
          </p:cNvSpPr>
          <p:nvPr/>
        </p:nvSpPr>
        <p:spPr>
          <a:xfrm>
            <a:off x="951931" y="2909925"/>
            <a:ext cx="74301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b="1" dirty="0">
                <a:solidFill>
                  <a:schemeClr val="bg1"/>
                </a:solidFill>
              </a:rPr>
              <a:t>1 </a:t>
            </a:r>
            <a:r>
              <a:rPr lang="nl-NL" sz="2000" i="1" dirty="0" err="1"/>
              <a:t>Menin</a:t>
            </a:r>
            <a:r>
              <a:rPr lang="nl-NL" sz="2000" i="1" dirty="0"/>
              <a:t> Gate </a:t>
            </a:r>
            <a:r>
              <a:rPr lang="mr-IN" sz="2000" i="1" dirty="0"/>
              <a:t>–</a:t>
            </a:r>
            <a:r>
              <a:rPr lang="nl-NL" sz="2000" i="1" dirty="0"/>
              <a:t> Last post </a:t>
            </a:r>
            <a:r>
              <a:rPr lang="mr-IN" sz="2000" i="1" dirty="0"/>
              <a:t>–</a:t>
            </a:r>
            <a:r>
              <a:rPr lang="nl-NL" sz="2000" i="1" dirty="0"/>
              <a:t> </a:t>
            </a:r>
            <a:r>
              <a:rPr lang="nl-NL" sz="2000" i="1" dirty="0" err="1"/>
              <a:t>Ypres</a:t>
            </a:r>
            <a:r>
              <a:rPr lang="nl-NL" sz="2000" i="1" dirty="0"/>
              <a:t> 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2 </a:t>
            </a:r>
            <a:r>
              <a:rPr lang="nl-NL" sz="2000" i="1" dirty="0"/>
              <a:t>Memorial Museum </a:t>
            </a:r>
            <a:r>
              <a:rPr lang="nl-NL" sz="2000" i="1" dirty="0" err="1"/>
              <a:t>Passchendaele</a:t>
            </a:r>
            <a:endParaRPr lang="nl-NL" sz="2000" i="1" dirty="0"/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3 </a:t>
            </a:r>
            <a:r>
              <a:rPr lang="nl-NL" sz="2000" i="1" dirty="0"/>
              <a:t>Frezenberg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4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/>
              <a:t>Hill 62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5</a:t>
            </a:r>
            <a:r>
              <a:rPr lang="nl-NL" sz="2000" dirty="0">
                <a:solidFill>
                  <a:schemeClr val="bg1"/>
                </a:solidFill>
              </a:rPr>
              <a:t> </a:t>
            </a:r>
            <a:r>
              <a:rPr lang="nl-NL" sz="2000" i="1" dirty="0">
                <a:solidFill>
                  <a:schemeClr val="bg1"/>
                </a:solidFill>
              </a:rPr>
              <a:t>‘t Hoge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6 </a:t>
            </a:r>
            <a:r>
              <a:rPr lang="nl-NL" sz="2000" i="1" dirty="0" err="1"/>
              <a:t>Cloth</a:t>
            </a:r>
            <a:r>
              <a:rPr lang="nl-NL" sz="2000" i="1" dirty="0"/>
              <a:t> Hall, </a:t>
            </a:r>
            <a:r>
              <a:rPr lang="nl-NL" sz="2000" i="1" dirty="0" err="1"/>
              <a:t>Ypres</a:t>
            </a:r>
            <a:endParaRPr lang="nl-NL" sz="2000" dirty="0"/>
          </a:p>
          <a:p>
            <a:pPr algn="l"/>
            <a:endParaRPr lang="nl-NL" sz="2000" i="1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F2456E7-12E6-4406-BF23-00DD50A3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80" y="616591"/>
            <a:ext cx="5061623" cy="56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Hoofdlocatie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‘t Hoge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9B1A85C-FAAD-4389-867A-47ED7E7E0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7" y="2313350"/>
            <a:ext cx="6070047" cy="4050377"/>
          </a:xfrm>
        </p:spPr>
      </p:pic>
    </p:spTree>
    <p:extLst>
      <p:ext uri="{BB962C8B-B14F-4D97-AF65-F5344CB8AC3E}">
        <p14:creationId xmlns:p14="http://schemas.microsoft.com/office/powerpoint/2010/main" val="88583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3FFC0D8-5CEB-4D47-A4A2-664D47E9C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5" y="523225"/>
            <a:ext cx="7741664" cy="58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EB5ECB8-CA0D-4F1E-90ED-D6D56A5FFA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3" y="2040380"/>
            <a:ext cx="4908301" cy="3684588"/>
          </a:xfr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8519BF3E-87A5-419D-9DB1-55ED6313CB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98" y="2040380"/>
            <a:ext cx="6550379" cy="3684588"/>
          </a:xfrm>
        </p:spPr>
      </p:pic>
    </p:spTree>
    <p:extLst>
      <p:ext uri="{BB962C8B-B14F-4D97-AF65-F5344CB8AC3E}">
        <p14:creationId xmlns:p14="http://schemas.microsoft.com/office/powerpoint/2010/main" val="113333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Activiteiten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Lunch &amp; loopgrachten ervaring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7500389-63F4-4EA6-AC95-DC0F00F6A3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1" y="2542343"/>
            <a:ext cx="5987545" cy="336424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C0EADAF-DD5B-4D22-B136-140EE51BF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07" y="2542343"/>
            <a:ext cx="4364878" cy="3366412"/>
          </a:xfrm>
        </p:spPr>
      </p:pic>
    </p:spTree>
    <p:extLst>
      <p:ext uri="{BB962C8B-B14F-4D97-AF65-F5344CB8AC3E}">
        <p14:creationId xmlns:p14="http://schemas.microsoft.com/office/powerpoint/2010/main" val="1991906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Patrouille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166660D-C2A8-4BE7-A7DC-9DABB28F0B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2" y="2008126"/>
            <a:ext cx="7849946" cy="4032910"/>
          </a:xfrm>
        </p:spPr>
      </p:pic>
    </p:spTree>
    <p:extLst>
      <p:ext uri="{BB962C8B-B14F-4D97-AF65-F5344CB8AC3E}">
        <p14:creationId xmlns:p14="http://schemas.microsoft.com/office/powerpoint/2010/main" val="374904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03F262-BCDE-43D2-B9C4-28E00A904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605" y="1933966"/>
            <a:ext cx="10153338" cy="371732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nl-BE" dirty="0">
                <a:latin typeface="Museo 500" charset="0"/>
                <a:ea typeface="Museo 500" charset="0"/>
                <a:cs typeface="Museo 500" charset="0"/>
              </a:rPr>
              <a:t>Brothers </a:t>
            </a:r>
            <a:br>
              <a:rPr lang="nl-BE" dirty="0">
                <a:latin typeface="Museo 500" charset="0"/>
                <a:ea typeface="Museo 500" charset="0"/>
                <a:cs typeface="Museo 500" charset="0"/>
              </a:rPr>
            </a:br>
            <a:r>
              <a:rPr lang="nl-BE" dirty="0">
                <a:latin typeface="Museo 500" charset="0"/>
                <a:ea typeface="Museo 500" charset="0"/>
                <a:cs typeface="Museo 500" charset="0"/>
              </a:rPr>
              <a:t>in Arms</a:t>
            </a:r>
            <a:br>
              <a:rPr lang="nl-BE">
                <a:latin typeface="Museo 500" charset="0"/>
                <a:ea typeface="Museo 500" charset="0"/>
                <a:cs typeface="Museo 500" charset="0"/>
              </a:rPr>
            </a:br>
            <a:r>
              <a:rPr lang="nl-BE" sz="400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07.11.2020</a:t>
            </a:r>
            <a:br>
              <a:rPr lang="nl-BE" sz="4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</a:br>
            <a:br>
              <a:rPr lang="nl-BE" sz="4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</a:br>
            <a:r>
              <a:rPr lang="nl-BE" sz="4000" dirty="0"/>
              <a:t>Experience World War 1 soldier</a:t>
            </a:r>
            <a:br>
              <a:rPr lang="nl-BE" sz="4000" dirty="0"/>
            </a:br>
            <a:endParaRPr lang="nl-BE" sz="4000" dirty="0">
              <a:solidFill>
                <a:schemeClr val="bg1"/>
              </a:solidFill>
              <a:latin typeface="Museo 500" charset="0"/>
              <a:ea typeface="Museo 500" charset="0"/>
              <a:cs typeface="Museo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0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Simulatie gifaanval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B6C316F-BC54-46DE-9E28-FE48ADB2B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45" y="2343612"/>
            <a:ext cx="8327309" cy="3059965"/>
          </a:xfrm>
        </p:spPr>
      </p:pic>
    </p:spTree>
    <p:extLst>
      <p:ext uri="{BB962C8B-B14F-4D97-AF65-F5344CB8AC3E}">
        <p14:creationId xmlns:p14="http://schemas.microsoft.com/office/powerpoint/2010/main" val="202461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Nachtelijke aanval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8FD357F6-4DF8-4507-8E56-587556626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1" y="1859188"/>
            <a:ext cx="4209502" cy="4069186"/>
          </a:xfr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2A78447A-F91A-423E-AD15-127F0315F2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58" y="1859188"/>
            <a:ext cx="5305899" cy="4069186"/>
          </a:xfrm>
        </p:spPr>
      </p:pic>
    </p:spTree>
    <p:extLst>
      <p:ext uri="{BB962C8B-B14F-4D97-AF65-F5344CB8AC3E}">
        <p14:creationId xmlns:p14="http://schemas.microsoft.com/office/powerpoint/2010/main" val="3430938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0711DDA-5833-4AB4-A6F7-105A33FAD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9" y="2445603"/>
            <a:ext cx="4122489" cy="2893987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D0A28BF-C536-43EF-A2F3-A5A6243E2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42" y="2536765"/>
            <a:ext cx="5181600" cy="2790092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10217311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>
                <a:latin typeface="Museo 500" charset="0"/>
                <a:ea typeface="Museo 500" charset="0"/>
                <a:cs typeface="Museo 500" charset="0"/>
              </a:rPr>
              <a:t>Militaire hospitaal -tent </a:t>
            </a: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voorzien op locatie </a:t>
            </a:r>
            <a:r>
              <a:rPr lang="nl-BE" sz="3000" dirty="0">
                <a:latin typeface="Museo 500" charset="0"/>
                <a:ea typeface="Museo 500" charset="0"/>
                <a:cs typeface="Museo 500" charset="0"/>
              </a:rPr>
              <a:t>olv Patrick Vuylsteke met 2 verpleegsters</a:t>
            </a:r>
            <a:endParaRPr lang="nl-BE" sz="3000" dirty="0"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Avondfeest 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Lakenhallen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10BCD24-3769-4E0E-B000-27B59F60E2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60" y="2505075"/>
            <a:ext cx="5157787" cy="3463085"/>
          </a:xfr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73DCFE31-3BFC-412E-8FAD-2C7578CCAF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88" y="2505075"/>
            <a:ext cx="4611856" cy="3463085"/>
          </a:xfrm>
        </p:spPr>
      </p:pic>
    </p:spTree>
    <p:extLst>
      <p:ext uri="{BB962C8B-B14F-4D97-AF65-F5344CB8AC3E}">
        <p14:creationId xmlns:p14="http://schemas.microsoft.com/office/powerpoint/2010/main" val="34740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Liveband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2424633-A8BA-40C2-A495-7F8F7BFE26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" y="1743673"/>
            <a:ext cx="5860164" cy="4229161"/>
          </a:xfrm>
        </p:spPr>
      </p:pic>
    </p:spTree>
    <p:extLst>
      <p:ext uri="{BB962C8B-B14F-4D97-AF65-F5344CB8AC3E}">
        <p14:creationId xmlns:p14="http://schemas.microsoft.com/office/powerpoint/2010/main" val="251022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Activiteiten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Gedurende diner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7A59F10-6CD4-4AE2-BF13-AB9F0F278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7" y="2647898"/>
            <a:ext cx="7119684" cy="2883472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DCDB6CD-5ADA-4F21-8F42-DF875BC5E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13" y="2647602"/>
            <a:ext cx="3888226" cy="2883768"/>
          </a:xfrm>
        </p:spPr>
      </p:pic>
    </p:spTree>
    <p:extLst>
      <p:ext uri="{BB962C8B-B14F-4D97-AF65-F5344CB8AC3E}">
        <p14:creationId xmlns:p14="http://schemas.microsoft.com/office/powerpoint/2010/main" val="2315872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Afsluiting avond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latin typeface="Museo 300" charset="0"/>
                <a:ea typeface="Museo 300" charset="0"/>
                <a:cs typeface="Museo 300" charset="0"/>
              </a:rPr>
              <a:t>Stefaan Laga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D8DE1AC-6612-48ED-B486-8E1A997B5F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4" y="2357672"/>
            <a:ext cx="3011163" cy="4014885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6E7D944-4C26-4A05-B51B-89E289589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80" y="2357672"/>
            <a:ext cx="7137574" cy="4014886"/>
          </a:xfrm>
        </p:spPr>
      </p:pic>
    </p:spTree>
    <p:extLst>
      <p:ext uri="{BB962C8B-B14F-4D97-AF65-F5344CB8AC3E}">
        <p14:creationId xmlns:p14="http://schemas.microsoft.com/office/powerpoint/2010/main" val="1592122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Koninklijke aandacht en reactie </a:t>
            </a:r>
            <a:br>
              <a:rPr lang="nl-BE" sz="4000" dirty="0">
                <a:latin typeface="Museo 500" charset="0"/>
                <a:ea typeface="Museo 500" charset="0"/>
                <a:cs typeface="Museo 500" charset="0"/>
              </a:rPr>
            </a:b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uit UK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FCAC14B-558B-4899-A0A2-080D6A7FA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8" y="2270102"/>
            <a:ext cx="7874000" cy="4165600"/>
          </a:xfrm>
        </p:spPr>
      </p:pic>
    </p:spTree>
    <p:extLst>
      <p:ext uri="{BB962C8B-B14F-4D97-AF65-F5344CB8AC3E}">
        <p14:creationId xmlns:p14="http://schemas.microsoft.com/office/powerpoint/2010/main" val="2088199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Steunbrief en aandacht uit Laken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4311E0B-B018-427C-BBBA-12A860E4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9395"/>
            <a:ext cx="9506182" cy="4603035"/>
          </a:xfrm>
        </p:spPr>
      </p:pic>
    </p:spTree>
    <p:extLst>
      <p:ext uri="{BB962C8B-B14F-4D97-AF65-F5344CB8AC3E}">
        <p14:creationId xmlns:p14="http://schemas.microsoft.com/office/powerpoint/2010/main" val="3161519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Wie kan inschrijven?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21BEFB-6DB1-4609-BB03-A68594C0F0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Iedereen </a:t>
            </a:r>
            <a:r>
              <a:rPr lang="nl-BE" dirty="0" err="1"/>
              <a:t>tss</a:t>
            </a:r>
            <a:r>
              <a:rPr lang="nl-BE" dirty="0"/>
              <a:t> 15 &amp; 99 j</a:t>
            </a:r>
          </a:p>
          <a:p>
            <a:r>
              <a:rPr lang="nl-BE" dirty="0"/>
              <a:t>Vrouwen &amp; Mannen.</a:t>
            </a:r>
          </a:p>
          <a:p>
            <a:r>
              <a:rPr lang="nl-BE" dirty="0"/>
              <a:t>Gericht op nationale en internationale deelnemers</a:t>
            </a:r>
          </a:p>
          <a:p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4C1D065-EE4F-4A61-9B99-54A8C64D8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01" y="1722205"/>
            <a:ext cx="6057095" cy="3982540"/>
          </a:xfrm>
        </p:spPr>
      </p:pic>
    </p:spTree>
    <p:extLst>
      <p:ext uri="{BB962C8B-B14F-4D97-AF65-F5344CB8AC3E}">
        <p14:creationId xmlns:p14="http://schemas.microsoft.com/office/powerpoint/2010/main" val="194855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4301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2300" dirty="0" err="1"/>
              <a:t>During</a:t>
            </a:r>
            <a:r>
              <a:rPr lang="nl-NL" sz="2300" dirty="0"/>
              <a:t> </a:t>
            </a:r>
            <a:r>
              <a:rPr lang="nl-NL" sz="2300" dirty="0" err="1"/>
              <a:t>the</a:t>
            </a:r>
            <a:r>
              <a:rPr lang="nl-NL" sz="2300" dirty="0"/>
              <a:t> </a:t>
            </a:r>
            <a:r>
              <a:rPr lang="nl-NL" sz="2300" dirty="0" err="1"/>
              <a:t>day</a:t>
            </a:r>
            <a:r>
              <a:rPr lang="nl-NL" sz="2300" dirty="0"/>
              <a:t> </a:t>
            </a:r>
            <a:r>
              <a:rPr lang="nl-NL" sz="2300" dirty="0" err="1"/>
              <a:t>and</a:t>
            </a:r>
            <a:r>
              <a:rPr lang="nl-NL" sz="2300" dirty="0"/>
              <a:t> on </a:t>
            </a:r>
            <a:r>
              <a:rPr lang="nl-NL" sz="2300" dirty="0" err="1"/>
              <a:t>the</a:t>
            </a:r>
            <a:r>
              <a:rPr lang="nl-NL" sz="2300" dirty="0"/>
              <a:t> </a:t>
            </a:r>
            <a:r>
              <a:rPr lang="nl-NL" sz="2300" dirty="0" err="1"/>
              <a:t>eve</a:t>
            </a:r>
            <a:r>
              <a:rPr lang="nl-NL" sz="2300" dirty="0"/>
              <a:t> of 7</a:t>
            </a:r>
            <a:r>
              <a:rPr lang="nl-NL" sz="2300" baseline="30000" dirty="0"/>
              <a:t>th</a:t>
            </a:r>
            <a:r>
              <a:rPr lang="nl-NL" sz="2300" dirty="0"/>
              <a:t> November 2020, </a:t>
            </a:r>
            <a:br>
              <a:rPr lang="nl-NL" sz="2300" dirty="0"/>
            </a:br>
            <a:r>
              <a:rPr lang="nl-NL" sz="2300" dirty="0"/>
              <a:t>98 </a:t>
            </a:r>
            <a:r>
              <a:rPr lang="nl-NL" sz="2300" dirty="0" err="1"/>
              <a:t>people</a:t>
            </a:r>
            <a:r>
              <a:rPr lang="nl-NL" sz="2300" dirty="0"/>
              <a:t> </a:t>
            </a:r>
            <a:r>
              <a:rPr lang="nl-NL" sz="2300" dirty="0" err="1"/>
              <a:t>will</a:t>
            </a:r>
            <a:r>
              <a:rPr lang="nl-NL" sz="2300" dirty="0"/>
              <a:t> </a:t>
            </a:r>
            <a:r>
              <a:rPr lang="nl-NL" sz="2300" dirty="0" err="1"/>
              <a:t>be</a:t>
            </a:r>
            <a:r>
              <a:rPr lang="nl-NL" sz="2300" dirty="0"/>
              <a:t> </a:t>
            </a:r>
            <a:r>
              <a:rPr lang="nl-NL" sz="2300" dirty="0" err="1"/>
              <a:t>immersed</a:t>
            </a:r>
            <a:r>
              <a:rPr lang="nl-NL" sz="2300" dirty="0"/>
              <a:t> in </a:t>
            </a:r>
            <a:r>
              <a:rPr lang="nl-NL" sz="2300" dirty="0" err="1"/>
              <a:t>the</a:t>
            </a:r>
            <a:r>
              <a:rPr lang="nl-NL" sz="2300" dirty="0"/>
              <a:t> life of a Front Line </a:t>
            </a:r>
            <a:r>
              <a:rPr lang="nl-NL" sz="2300" dirty="0" err="1"/>
              <a:t>Soldier</a:t>
            </a:r>
            <a:r>
              <a:rPr lang="nl-NL" sz="2300" dirty="0"/>
              <a:t> in </a:t>
            </a:r>
            <a:r>
              <a:rPr lang="nl-NL" sz="2300" dirty="0" err="1"/>
              <a:t>the</a:t>
            </a:r>
            <a:r>
              <a:rPr lang="nl-NL" sz="2300" dirty="0"/>
              <a:t> </a:t>
            </a:r>
            <a:r>
              <a:rPr lang="nl-NL" sz="2300" dirty="0" err="1"/>
              <a:t>trenches</a:t>
            </a:r>
            <a:r>
              <a:rPr lang="nl-NL" sz="2300" dirty="0"/>
              <a:t> </a:t>
            </a:r>
            <a:r>
              <a:rPr lang="nl-NL" sz="2300" dirty="0" err="1"/>
              <a:t>during</a:t>
            </a:r>
            <a:r>
              <a:rPr lang="nl-NL" sz="2300" dirty="0"/>
              <a:t> </a:t>
            </a:r>
            <a:r>
              <a:rPr lang="nl-NL" sz="2300" dirty="0" err="1"/>
              <a:t>the</a:t>
            </a:r>
            <a:r>
              <a:rPr lang="nl-NL" sz="2300" dirty="0"/>
              <a:t> </a:t>
            </a:r>
            <a:r>
              <a:rPr lang="nl-NL" sz="2300" dirty="0" err="1"/>
              <a:t>great</a:t>
            </a:r>
            <a:r>
              <a:rPr lang="nl-NL" sz="2300" dirty="0"/>
              <a:t> war of 14-18. </a:t>
            </a:r>
            <a:br>
              <a:rPr lang="nl-NL" sz="2300" dirty="0"/>
            </a:br>
            <a:r>
              <a:rPr lang="nl-NL" sz="2300" dirty="0"/>
              <a:t>The </a:t>
            </a:r>
            <a:r>
              <a:rPr lang="nl-NL" sz="2300" dirty="0" err="1"/>
              <a:t>aim</a:t>
            </a:r>
            <a:r>
              <a:rPr lang="nl-NL" sz="2300" dirty="0"/>
              <a:t> of ‘</a:t>
            </a:r>
            <a:r>
              <a:rPr lang="nl-NL" sz="2300" dirty="0" err="1"/>
              <a:t>Brothers</a:t>
            </a:r>
            <a:r>
              <a:rPr lang="nl-NL" sz="2300" dirty="0"/>
              <a:t> in arms’ is </a:t>
            </a:r>
            <a:r>
              <a:rPr lang="nl-NL" sz="2300" dirty="0" err="1"/>
              <a:t>to</a:t>
            </a:r>
            <a:r>
              <a:rPr lang="nl-NL" sz="2300" dirty="0"/>
              <a:t> offer </a:t>
            </a:r>
            <a:r>
              <a:rPr lang="nl-NL" sz="2300" dirty="0" err="1"/>
              <a:t>the</a:t>
            </a:r>
            <a:r>
              <a:rPr lang="nl-NL" sz="2300" dirty="0"/>
              <a:t> </a:t>
            </a:r>
            <a:r>
              <a:rPr lang="nl-NL" sz="2300" dirty="0" err="1"/>
              <a:t>participants</a:t>
            </a:r>
            <a:r>
              <a:rPr lang="nl-NL" sz="2300" dirty="0"/>
              <a:t> </a:t>
            </a:r>
            <a:br>
              <a:rPr lang="nl-NL" sz="2300" dirty="0"/>
            </a:br>
            <a:r>
              <a:rPr lang="nl-NL" sz="2300" dirty="0"/>
              <a:t>a </a:t>
            </a:r>
            <a:r>
              <a:rPr lang="nl-NL" sz="2300" dirty="0" err="1"/>
              <a:t>unique</a:t>
            </a:r>
            <a:r>
              <a:rPr lang="nl-NL" sz="2300" dirty="0"/>
              <a:t> </a:t>
            </a:r>
            <a:r>
              <a:rPr lang="nl-NL" sz="2300" dirty="0" err="1"/>
              <a:t>experience</a:t>
            </a:r>
            <a:r>
              <a:rPr lang="nl-NL" sz="2300" dirty="0"/>
              <a:t> </a:t>
            </a:r>
            <a:r>
              <a:rPr lang="nl-NL" sz="2300" dirty="0" err="1"/>
              <a:t>through</a:t>
            </a:r>
            <a:r>
              <a:rPr lang="nl-NL" sz="2300" dirty="0"/>
              <a:t> VISUAL </a:t>
            </a:r>
            <a:r>
              <a:rPr lang="nl-NL" sz="2300" dirty="0" err="1"/>
              <a:t>and</a:t>
            </a:r>
            <a:r>
              <a:rPr lang="nl-NL" sz="2300" dirty="0"/>
              <a:t> SOUND EFFECTS, live </a:t>
            </a:r>
            <a:r>
              <a:rPr lang="nl-NL" sz="2300" dirty="0" err="1"/>
              <a:t>and</a:t>
            </a:r>
            <a:r>
              <a:rPr lang="nl-NL" sz="2300" dirty="0"/>
              <a:t> action </a:t>
            </a:r>
            <a:r>
              <a:rPr lang="nl-NL" sz="2300" dirty="0" err="1"/>
              <a:t>acting</a:t>
            </a:r>
            <a:r>
              <a:rPr lang="nl-NL" sz="2300" dirty="0"/>
              <a:t>, </a:t>
            </a:r>
            <a:r>
              <a:rPr lang="nl-NL" sz="2300" dirty="0" err="1"/>
              <a:t>where</a:t>
            </a:r>
            <a:r>
              <a:rPr lang="nl-NL" sz="2300" dirty="0"/>
              <a:t> actors take </a:t>
            </a:r>
            <a:r>
              <a:rPr lang="nl-NL" sz="2300" dirty="0" err="1"/>
              <a:t>them</a:t>
            </a:r>
            <a:r>
              <a:rPr lang="nl-NL" sz="2300" dirty="0"/>
              <a:t> </a:t>
            </a:r>
            <a:r>
              <a:rPr lang="nl-NL" sz="2300" dirty="0" err="1"/>
              <a:t>to</a:t>
            </a:r>
            <a:r>
              <a:rPr lang="nl-NL" sz="2300" dirty="0"/>
              <a:t> </a:t>
            </a:r>
            <a:r>
              <a:rPr lang="nl-NL" sz="2300" dirty="0" err="1"/>
              <a:t>the</a:t>
            </a:r>
            <a:r>
              <a:rPr lang="nl-NL" sz="2300" dirty="0"/>
              <a:t> </a:t>
            </a:r>
            <a:r>
              <a:rPr lang="nl-NL" sz="2300" dirty="0" err="1"/>
              <a:t>trenches</a:t>
            </a:r>
            <a:r>
              <a:rPr lang="nl-NL" sz="2300" dirty="0"/>
              <a:t> in </a:t>
            </a:r>
            <a:r>
              <a:rPr lang="nl-NL" sz="2300" dirty="0" err="1"/>
              <a:t>Ypres</a:t>
            </a:r>
            <a:r>
              <a:rPr lang="nl-NL" sz="2300" dirty="0"/>
              <a:t>’ hinterland. </a:t>
            </a:r>
            <a:br>
              <a:rPr lang="nl-NL" sz="2300" dirty="0"/>
            </a:br>
            <a:br>
              <a:rPr lang="nl-NL" sz="2300" dirty="0"/>
            </a:br>
            <a:r>
              <a:rPr lang="nl-NL" sz="2300" dirty="0">
                <a:solidFill>
                  <a:schemeClr val="bg1"/>
                </a:solidFill>
              </a:rPr>
              <a:t>Be part of </a:t>
            </a:r>
            <a:r>
              <a:rPr lang="nl-NL" sz="2300" dirty="0" err="1">
                <a:solidFill>
                  <a:schemeClr val="bg1"/>
                </a:solidFill>
              </a:rPr>
              <a:t>this</a:t>
            </a:r>
            <a:r>
              <a:rPr lang="nl-NL" sz="2300" dirty="0">
                <a:solidFill>
                  <a:schemeClr val="bg1"/>
                </a:solidFill>
              </a:rPr>
              <a:t> </a:t>
            </a:r>
            <a:r>
              <a:rPr lang="nl-NL" sz="2300" dirty="0" err="1">
                <a:solidFill>
                  <a:schemeClr val="bg1"/>
                </a:solidFill>
              </a:rPr>
              <a:t>unique</a:t>
            </a:r>
            <a:r>
              <a:rPr lang="nl-NL" sz="2300" dirty="0">
                <a:solidFill>
                  <a:schemeClr val="bg1"/>
                </a:solidFill>
              </a:rPr>
              <a:t> </a:t>
            </a:r>
            <a:r>
              <a:rPr lang="nl-NL" sz="2300" dirty="0" err="1">
                <a:solidFill>
                  <a:schemeClr val="bg1"/>
                </a:solidFill>
              </a:rPr>
              <a:t>experience</a:t>
            </a:r>
            <a:r>
              <a:rPr lang="nl-NL" sz="2300" dirty="0">
                <a:solidFill>
                  <a:schemeClr val="bg1"/>
                </a:solidFill>
              </a:rPr>
              <a:t>! </a:t>
            </a:r>
            <a:br>
              <a:rPr lang="nl-NL" sz="2300" dirty="0">
                <a:solidFill>
                  <a:schemeClr val="bg1"/>
                </a:solidFill>
              </a:rPr>
            </a:br>
            <a:r>
              <a:rPr lang="nl-NL" sz="2300" dirty="0"/>
              <a:t>Go </a:t>
            </a:r>
            <a:r>
              <a:rPr lang="nl-NL" sz="2300" dirty="0" err="1"/>
              <a:t>to</a:t>
            </a:r>
            <a:r>
              <a:rPr lang="nl-NL" sz="2300" dirty="0"/>
              <a:t> </a:t>
            </a:r>
            <a:r>
              <a:rPr lang="nl-NL" sz="2300" b="1" dirty="0"/>
              <a:t>www.experienceww1.com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Concept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53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Rotary leden Mercurius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48E23-3292-4711-ABE5-16A331D8CA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Inschrijving  als soldaat kan ( zelfde voorwaarden als andere deelnemers).</a:t>
            </a:r>
          </a:p>
          <a:p>
            <a:r>
              <a:rPr lang="nl-BE" dirty="0"/>
              <a:t>Voorrang inschrijven voor avondfeest met partner of zonder tot 01/12/2019 ( </a:t>
            </a:r>
            <a:r>
              <a:rPr lang="nl-BE" dirty="0" err="1"/>
              <a:t>plaasten</a:t>
            </a:r>
            <a:r>
              <a:rPr lang="nl-BE" dirty="0"/>
              <a:t> beperkt)</a:t>
            </a:r>
          </a:p>
          <a:p>
            <a:r>
              <a:rPr lang="nl-BE" dirty="0"/>
              <a:t>Aanwezige leden en partner op avondfeest gekleed dresscode 1918</a:t>
            </a:r>
          </a:p>
          <a:p>
            <a:r>
              <a:rPr lang="nl-BE" dirty="0"/>
              <a:t>Niet soldaat zal instaan tijdens de dag voor ; vervoer-veiligheid – keuken – barman </a:t>
            </a:r>
            <a:r>
              <a:rPr lang="nl-BE" dirty="0" err="1"/>
              <a:t>enz</a:t>
            </a:r>
            <a:r>
              <a:rPr lang="nl-BE" dirty="0"/>
              <a:t> ( eigen kledij voorzien zoals bij toneel)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47A61B2-02CD-4362-957F-B9F5BD2B1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31" y="767438"/>
            <a:ext cx="3658911" cy="5725437"/>
          </a:xfrm>
        </p:spPr>
      </p:pic>
    </p:spTree>
    <p:extLst>
      <p:ext uri="{BB962C8B-B14F-4D97-AF65-F5344CB8AC3E}">
        <p14:creationId xmlns:p14="http://schemas.microsoft.com/office/powerpoint/2010/main" val="557075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Mijn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092AF-8A04-4C49-A340-7BC2EDFD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Internationale contacten .</a:t>
            </a:r>
          </a:p>
          <a:p>
            <a:r>
              <a:rPr lang="nl-BE" dirty="0"/>
              <a:t>Historische &amp; persoonlijke verhalen.</a:t>
            </a:r>
          </a:p>
          <a:p>
            <a:r>
              <a:rPr lang="nl-BE" dirty="0"/>
              <a:t>Even stilstaan bij deze vreselijke geschiedenis in onze streek ook na 100 jarige “vieringen”( veel steun uit Ieper !)en de mentale weerbaarheid alsook angsten die deze gasten( moesten/wilden)  doormaken onder de noemer </a:t>
            </a:r>
            <a:r>
              <a:rPr lang="nl-BE" i="1" dirty="0"/>
              <a:t>vaderlandsliefde……</a:t>
            </a:r>
          </a:p>
          <a:p>
            <a:r>
              <a:rPr lang="nl-BE" dirty="0"/>
              <a:t>Het is een </a:t>
            </a:r>
            <a:r>
              <a:rPr lang="nl-BE" sz="3600" b="1" u="sng" dirty="0"/>
              <a:t>belevingservaring</a:t>
            </a:r>
            <a:r>
              <a:rPr lang="nl-BE" sz="3600" b="1" dirty="0"/>
              <a:t> </a:t>
            </a:r>
            <a:r>
              <a:rPr lang="nl-BE" b="1" dirty="0"/>
              <a:t>met veel respect.</a:t>
            </a:r>
          </a:p>
          <a:p>
            <a:r>
              <a:rPr lang="nl-BE" dirty="0"/>
              <a:t>Het is geen </a:t>
            </a:r>
            <a:r>
              <a:rPr lang="nl-BE" b="1" u="sng" dirty="0"/>
              <a:t>verheerlijking van / of oorlogje spelen,</a:t>
            </a:r>
            <a:r>
              <a:rPr lang="nl-BE" dirty="0"/>
              <a:t> dit doe je best op </a:t>
            </a:r>
            <a:r>
              <a:rPr lang="nl-BE" dirty="0" err="1"/>
              <a:t>playstation</a:t>
            </a:r>
            <a:r>
              <a:rPr lang="nl-BE" dirty="0"/>
              <a:t>   </a:t>
            </a:r>
            <a:r>
              <a:rPr lang="nl-BE" dirty="0">
                <a:sym typeface="Wingdings" panose="05000000000000000000" pitchFamily="2" charset="2"/>
              </a:rPr>
              <a:t> !!</a:t>
            </a:r>
          </a:p>
          <a:p>
            <a:pPr marL="0" indent="0">
              <a:buNone/>
            </a:pPr>
            <a:endParaRPr lang="nl-BE" b="1" u="sng" dirty="0"/>
          </a:p>
        </p:txBody>
      </p:sp>
    </p:spTree>
    <p:extLst>
      <p:ext uri="{BB962C8B-B14F-4D97-AF65-F5344CB8AC3E}">
        <p14:creationId xmlns:p14="http://schemas.microsoft.com/office/powerpoint/2010/main" val="3065747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Doelgroep(en)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4DE05-EBF9-49EA-9205-819A91B1B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Nationale &amp; internationale bedrijven als </a:t>
            </a:r>
            <a:r>
              <a:rPr lang="nl-BE" dirty="0" err="1"/>
              <a:t>teambuiling</a:t>
            </a:r>
            <a:r>
              <a:rPr lang="nl-BE" dirty="0"/>
              <a:t> of incentive voor  klanten ( vooral </a:t>
            </a:r>
            <a:r>
              <a:rPr lang="nl-BE" dirty="0" err="1"/>
              <a:t>Commonwealth</a:t>
            </a:r>
            <a:r>
              <a:rPr lang="nl-BE" dirty="0"/>
              <a:t>).</a:t>
            </a:r>
          </a:p>
          <a:p>
            <a:r>
              <a:rPr lang="nl-BE" dirty="0"/>
              <a:t>Rotary Clubs ( nationaal en internationaal).</a:t>
            </a:r>
          </a:p>
          <a:p>
            <a:r>
              <a:rPr lang="nl-BE" dirty="0"/>
              <a:t>Familieleden oud-strijders ( nationaal &amp; internationaal).</a:t>
            </a:r>
          </a:p>
          <a:p>
            <a:r>
              <a:rPr lang="nl-BE" dirty="0"/>
              <a:t>Liefhebbers  Re-</a:t>
            </a:r>
            <a:r>
              <a:rPr lang="nl-BE" dirty="0" err="1"/>
              <a:t>enactment</a:t>
            </a:r>
            <a:r>
              <a:rPr lang="nl-BE" dirty="0"/>
              <a:t>.</a:t>
            </a:r>
          </a:p>
          <a:p>
            <a:r>
              <a:rPr lang="nl-BE" dirty="0"/>
              <a:t>Gewoonweg geïnteresseerden voor een  unieke beleving.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3634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6 exclusieve Partners </a:t>
            </a:r>
            <a:r>
              <a:rPr lang="nl-BE" sz="2000" dirty="0">
                <a:latin typeface="Museo 500" charset="0"/>
                <a:ea typeface="Museo 500" charset="0"/>
                <a:cs typeface="Museo 500" charset="0"/>
              </a:rPr>
              <a:t>die geloven in dit project en me niet alleen financieel steunden maar me moed gaven om door te doen.</a:t>
            </a:r>
            <a:br>
              <a:rPr lang="nl-BE" sz="2000" dirty="0">
                <a:latin typeface="Museo 500" charset="0"/>
                <a:ea typeface="Museo 500" charset="0"/>
                <a:cs typeface="Museo 500" charset="0"/>
              </a:rPr>
            </a:br>
            <a:endParaRPr lang="nl-BE" sz="2500" dirty="0"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28C56-5843-4476-B0CE-82D21C86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86" y="228180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Samenwerking met: 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3F948B-502D-422A-8A8F-CB000AAB4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35" y="2281809"/>
            <a:ext cx="1259905" cy="12599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43394A-1DFA-422D-8687-F0A142CCA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98" y="5290569"/>
            <a:ext cx="1427873" cy="5817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6E72D8-88AA-4444-A4F3-220F5F0DF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05" y="2281809"/>
            <a:ext cx="2149386" cy="130153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4FA102A-1322-447D-93FC-7D5571C0B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57" y="5269047"/>
            <a:ext cx="2149386" cy="6032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22416FB-A3E0-4EB4-9257-43D51DBE4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35" y="2281809"/>
            <a:ext cx="2498619" cy="13015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11A2171-3A9E-4A18-9D2F-E03FAFF6E2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35" y="3866334"/>
            <a:ext cx="2192064" cy="13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1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3" y="0"/>
            <a:ext cx="12185855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20010F4-4B52-4877-8155-74AD004E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Comité – BEDANKT!!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7F12E1-DE7F-4E02-8CAF-88A17836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4946" y="978859"/>
            <a:ext cx="6647113" cy="49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0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6328"/>
            <a:ext cx="10515600" cy="2029932"/>
          </a:xfrm>
        </p:spPr>
        <p:txBody>
          <a:bodyPr>
            <a:noAutofit/>
          </a:bodyPr>
          <a:lstStyle/>
          <a:p>
            <a:r>
              <a:rPr lang="nl-NL" sz="2000" dirty="0"/>
              <a:t>Outfit WW1 </a:t>
            </a:r>
            <a:r>
              <a:rPr lang="nl-NL" sz="2000" dirty="0" err="1"/>
              <a:t>soldier</a:t>
            </a:r>
            <a:endParaRPr lang="nl-NL" sz="2000" dirty="0"/>
          </a:p>
          <a:p>
            <a:r>
              <a:rPr lang="nl-NL" sz="2000" dirty="0"/>
              <a:t>Short </a:t>
            </a:r>
            <a:r>
              <a:rPr lang="nl-NL" sz="2000" dirty="0" err="1"/>
              <a:t>drill</a:t>
            </a:r>
            <a:endParaRPr lang="nl-NL" sz="2000" dirty="0"/>
          </a:p>
          <a:p>
            <a:r>
              <a:rPr lang="nl-NL" sz="2000" dirty="0"/>
              <a:t>Mars (3km)</a:t>
            </a:r>
          </a:p>
          <a:p>
            <a:r>
              <a:rPr lang="nl-NL" sz="2000" dirty="0" err="1"/>
              <a:t>Tactical</a:t>
            </a:r>
            <a:r>
              <a:rPr lang="nl-NL" sz="2000" dirty="0"/>
              <a:t> </a:t>
            </a:r>
            <a:r>
              <a:rPr lang="nl-NL" sz="2000" dirty="0" err="1"/>
              <a:t>experience</a:t>
            </a:r>
            <a:endParaRPr lang="nl-NL" sz="2000" dirty="0"/>
          </a:p>
          <a:p>
            <a:r>
              <a:rPr lang="nl-NL" sz="2000" dirty="0" err="1"/>
              <a:t>Trenches</a:t>
            </a:r>
            <a:r>
              <a:rPr lang="nl-NL" sz="2000" dirty="0"/>
              <a:t> </a:t>
            </a:r>
            <a:r>
              <a:rPr lang="nl-NL" sz="2000" dirty="0" err="1"/>
              <a:t>experience</a:t>
            </a:r>
            <a:endParaRPr lang="nl-NL" sz="2000" dirty="0"/>
          </a:p>
          <a:p>
            <a:r>
              <a:rPr lang="nl-NL" sz="2000" dirty="0"/>
              <a:t>Evening </a:t>
            </a:r>
            <a:r>
              <a:rPr lang="nl-NL" sz="2000" dirty="0" err="1"/>
              <a:t>celebration</a:t>
            </a:r>
            <a:r>
              <a:rPr lang="nl-NL" sz="2000" dirty="0"/>
              <a:t> </a:t>
            </a:r>
            <a:r>
              <a:rPr lang="nl-NL" sz="2000" dirty="0" err="1"/>
              <a:t>Cloth</a:t>
            </a:r>
            <a:r>
              <a:rPr lang="nl-NL" sz="2000" dirty="0"/>
              <a:t> Hall </a:t>
            </a:r>
            <a:r>
              <a:rPr lang="nl-NL" sz="2000" dirty="0" err="1"/>
              <a:t>Ypres</a:t>
            </a: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Experience package </a:t>
            </a:r>
            <a:r>
              <a:rPr lang="nl-BE" sz="2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FULL DAY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€ 950 /pp</a:t>
            </a:r>
            <a:endParaRPr lang="nl-BE" sz="4000" dirty="0">
              <a:solidFill>
                <a:schemeClr val="bg1"/>
              </a:solidFill>
              <a:latin typeface="Museo 300" charset="0"/>
              <a:ea typeface="Museo 300" charset="0"/>
              <a:cs typeface="Museo 300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 txBox="1">
            <a:spLocks/>
          </p:cNvSpPr>
          <p:nvPr/>
        </p:nvSpPr>
        <p:spPr>
          <a:xfrm>
            <a:off x="5360645" y="2986328"/>
            <a:ext cx="10515600" cy="2029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 Lunch /</a:t>
            </a:r>
            <a:r>
              <a:rPr lang="nl-NL" sz="2000" dirty="0" err="1"/>
              <a:t>dinner</a:t>
            </a:r>
            <a:r>
              <a:rPr lang="nl-NL" sz="2000" dirty="0"/>
              <a:t> / life </a:t>
            </a:r>
            <a:r>
              <a:rPr lang="nl-NL" sz="2000" dirty="0" err="1"/>
              <a:t>music</a:t>
            </a:r>
            <a:r>
              <a:rPr lang="nl-NL" sz="2000" dirty="0"/>
              <a:t> / </a:t>
            </a:r>
            <a:r>
              <a:rPr lang="nl-NL" sz="2000" dirty="0" err="1"/>
              <a:t>poetry</a:t>
            </a:r>
            <a:endParaRPr lang="nl-NL" sz="2000" dirty="0"/>
          </a:p>
          <a:p>
            <a:r>
              <a:rPr lang="nl-NL" sz="2000" dirty="0"/>
              <a:t>Last Post on 6.11 at 8pm</a:t>
            </a:r>
          </a:p>
          <a:p>
            <a:r>
              <a:rPr lang="nl-NL" sz="2000" dirty="0"/>
              <a:t>Dresscode: a </a:t>
            </a:r>
            <a:r>
              <a:rPr lang="nl-NL" sz="2000" dirty="0" err="1"/>
              <a:t>touch</a:t>
            </a:r>
            <a:r>
              <a:rPr lang="nl-NL" sz="2000" dirty="0"/>
              <a:t> of 1918</a:t>
            </a:r>
          </a:p>
          <a:p>
            <a:r>
              <a:rPr lang="nl-NL" sz="2000" dirty="0" err="1"/>
              <a:t>Visit</a:t>
            </a:r>
            <a:r>
              <a:rPr lang="nl-NL" sz="2000" dirty="0"/>
              <a:t> Memorial Museum </a:t>
            </a:r>
            <a:r>
              <a:rPr lang="nl-NL" sz="2000" dirty="0" err="1"/>
              <a:t>Passchendaele</a:t>
            </a:r>
            <a:endParaRPr lang="nl-NL" sz="2000" dirty="0"/>
          </a:p>
          <a:p>
            <a:r>
              <a:rPr lang="nl-NL" sz="2000" dirty="0"/>
              <a:t>Open-air Mass</a:t>
            </a:r>
          </a:p>
          <a:p>
            <a:r>
              <a:rPr lang="nl-NL" sz="2000" dirty="0" err="1"/>
              <a:t>Roadbook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6.11 and 7.11</a:t>
            </a:r>
          </a:p>
          <a:p>
            <a:r>
              <a:rPr lang="nl-NL" sz="2000" dirty="0"/>
              <a:t>WW1 Coffee and water.</a:t>
            </a:r>
          </a:p>
        </p:txBody>
      </p:sp>
    </p:spTree>
    <p:extLst>
      <p:ext uri="{BB962C8B-B14F-4D97-AF65-F5344CB8AC3E}">
        <p14:creationId xmlns:p14="http://schemas.microsoft.com/office/powerpoint/2010/main" val="1581979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2381"/>
            <a:ext cx="10515600" cy="2029932"/>
          </a:xfrm>
        </p:spPr>
        <p:txBody>
          <a:bodyPr>
            <a:noAutofit/>
          </a:bodyPr>
          <a:lstStyle/>
          <a:p>
            <a:r>
              <a:rPr lang="nl-NL" sz="2000" dirty="0" err="1"/>
              <a:t>Reception</a:t>
            </a:r>
            <a:endParaRPr lang="nl-NL" sz="2000" dirty="0"/>
          </a:p>
          <a:p>
            <a:r>
              <a:rPr lang="nl-NL" sz="2000" dirty="0"/>
              <a:t>3 course-menu in </a:t>
            </a:r>
            <a:r>
              <a:rPr lang="nl-NL" sz="2000" dirty="0" err="1"/>
              <a:t>Cloth</a:t>
            </a:r>
            <a:r>
              <a:rPr lang="nl-NL" sz="2000" dirty="0"/>
              <a:t> Hall</a:t>
            </a:r>
          </a:p>
          <a:p>
            <a:r>
              <a:rPr lang="nl-NL" sz="2000" dirty="0"/>
              <a:t>in </a:t>
            </a:r>
            <a:r>
              <a:rPr lang="nl-NL" sz="2000" dirty="0" err="1"/>
              <a:t>the</a:t>
            </a:r>
            <a:r>
              <a:rPr lang="nl-NL" sz="2000" dirty="0"/>
              <a:t> 1918 </a:t>
            </a:r>
            <a:r>
              <a:rPr lang="nl-NL" sz="2000" dirty="0" err="1"/>
              <a:t>Vibe</a:t>
            </a:r>
            <a:endParaRPr lang="nl-NL" sz="2000" dirty="0"/>
          </a:p>
          <a:p>
            <a:r>
              <a:rPr lang="nl-NL" sz="2000" dirty="0" err="1"/>
              <a:t>Welcome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officers</a:t>
            </a:r>
            <a:endParaRPr lang="nl-NL" sz="2000" dirty="0"/>
          </a:p>
          <a:p>
            <a:r>
              <a:rPr lang="nl-NL" sz="2000" dirty="0"/>
              <a:t>Live </a:t>
            </a:r>
            <a:r>
              <a:rPr lang="nl-NL" sz="2000" dirty="0" err="1"/>
              <a:t>music</a:t>
            </a:r>
            <a:r>
              <a:rPr lang="nl-NL" sz="2000" dirty="0"/>
              <a:t> (band &amp; Piano)</a:t>
            </a:r>
          </a:p>
          <a:p>
            <a:r>
              <a:rPr lang="nl-NL" sz="2000" dirty="0"/>
              <a:t>Dresscode: </a:t>
            </a:r>
            <a:r>
              <a:rPr lang="nl-NL" sz="2000" dirty="0" err="1"/>
              <a:t>touch</a:t>
            </a:r>
            <a:r>
              <a:rPr lang="nl-NL" sz="2000" dirty="0"/>
              <a:t> of 1918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b="1" dirty="0"/>
              <a:t>* The evening </a:t>
            </a:r>
            <a:r>
              <a:rPr lang="nl-NL" sz="2000" b="1" dirty="0" err="1"/>
              <a:t>celebration</a:t>
            </a:r>
            <a:r>
              <a:rPr lang="nl-NL" sz="2000" b="1" dirty="0"/>
              <a:t> is </a:t>
            </a:r>
            <a:r>
              <a:rPr lang="nl-NL" sz="2000" b="1" dirty="0" err="1"/>
              <a:t>included</a:t>
            </a:r>
            <a:r>
              <a:rPr lang="nl-NL" sz="2000" b="1" dirty="0"/>
              <a:t> as a </a:t>
            </a:r>
            <a:r>
              <a:rPr lang="nl-NL" sz="2000" b="1" dirty="0" err="1"/>
              <a:t>soldier</a:t>
            </a:r>
            <a:endParaRPr lang="nl-NL" sz="2000" b="1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485983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>
                <a:latin typeface="Museo 500" charset="0"/>
                <a:ea typeface="Museo 500" charset="0"/>
                <a:cs typeface="Museo 500" charset="0"/>
              </a:rPr>
              <a:t>Evening celebration </a:t>
            </a:r>
            <a:r>
              <a:rPr lang="nl-BE" sz="200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WITH </a:t>
            </a:r>
            <a:r>
              <a:rPr lang="nl-BE" sz="2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DINNER &amp; LIVE MUSIC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€ 135 /pp</a:t>
            </a:r>
            <a:endParaRPr lang="nl-BE" sz="4000" dirty="0">
              <a:solidFill>
                <a:schemeClr val="bg1"/>
              </a:solidFill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23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6538"/>
            <a:ext cx="10515600" cy="2029932"/>
          </a:xfrm>
        </p:spPr>
        <p:txBody>
          <a:bodyPr>
            <a:noAutofit/>
          </a:bodyPr>
          <a:lstStyle/>
          <a:p>
            <a:r>
              <a:rPr lang="nl-NL" sz="2000" dirty="0"/>
              <a:t>2 </a:t>
            </a:r>
            <a:r>
              <a:rPr lang="nl-NL" sz="2000" dirty="0" err="1"/>
              <a:t>nights</a:t>
            </a:r>
            <a:endParaRPr lang="nl-NL" sz="2000" dirty="0"/>
          </a:p>
          <a:p>
            <a:r>
              <a:rPr lang="nl-NL" sz="2000" dirty="0"/>
              <a:t>room + </a:t>
            </a:r>
            <a:r>
              <a:rPr lang="nl-NL" sz="2000" dirty="0" err="1"/>
              <a:t>breakfast</a:t>
            </a:r>
            <a:endParaRPr lang="nl-NL" sz="2000" dirty="0"/>
          </a:p>
          <a:p>
            <a:r>
              <a:rPr lang="nl-NL" sz="2000" dirty="0"/>
              <a:t>1 room</a:t>
            </a:r>
          </a:p>
          <a:p>
            <a:r>
              <a:rPr lang="nl-NL" sz="2000" dirty="0"/>
              <a:t>2 persons: </a:t>
            </a:r>
            <a:r>
              <a:rPr lang="nl-NL" sz="2000" dirty="0" err="1"/>
              <a:t>Twin</a:t>
            </a:r>
            <a:r>
              <a:rPr lang="nl-NL" sz="2000" dirty="0"/>
              <a:t> /double</a:t>
            </a:r>
          </a:p>
          <a:p>
            <a:r>
              <a:rPr lang="nl-NL" sz="2000" dirty="0"/>
              <a:t>06/11 – 08/11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485983" cy="2067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Overnight stay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€ 350 /pp </a:t>
            </a:r>
            <a:r>
              <a:rPr lang="nl-BE" sz="2000" dirty="0">
                <a:latin typeface="Museo 500" charset="0"/>
                <a:ea typeface="Museo 500" charset="0"/>
                <a:cs typeface="Museo 500" charset="0"/>
              </a:rPr>
              <a:t>Kasteelhof ‘t Hooghe Ieper</a:t>
            </a:r>
          </a:p>
          <a:p>
            <a:pPr algn="l">
              <a:lnSpc>
                <a:spcPct val="100000"/>
              </a:lnSpc>
            </a:pPr>
            <a:r>
              <a:rPr lang="nl-BE" sz="4000" dirty="0">
                <a:solidFill>
                  <a:schemeClr val="bg1"/>
                </a:solidFill>
                <a:latin typeface="Museo 500" charset="0"/>
                <a:ea typeface="Museo 500" charset="0"/>
                <a:cs typeface="Museo 500" charset="0"/>
              </a:rPr>
              <a:t>€ 340 /pp </a:t>
            </a:r>
            <a:r>
              <a:rPr lang="nl-BE" sz="2000" dirty="0">
                <a:latin typeface="Museo 500" charset="0"/>
                <a:ea typeface="Museo 500" charset="0"/>
                <a:cs typeface="Museo 500" charset="0"/>
              </a:rPr>
              <a:t>Novotel Ieper centrum</a:t>
            </a:r>
          </a:p>
          <a:p>
            <a:pPr algn="l">
              <a:lnSpc>
                <a:spcPct val="100000"/>
              </a:lnSpc>
            </a:pPr>
            <a:endParaRPr lang="nl-BE" sz="2000" dirty="0">
              <a:solidFill>
                <a:schemeClr val="bg1"/>
              </a:solidFill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40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Ten voordele van: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3" name="Afbeelding 2" descr="Afbeelding met tekening, shirt&#10;&#10;Automatisch gegenereerde beschrijving">
            <a:extLst>
              <a:ext uri="{FF2B5EF4-FFF2-40B4-BE49-F238E27FC236}">
                <a16:creationId xmlns:a16="http://schemas.microsoft.com/office/drawing/2014/main" id="{F0673DF8-C154-46BF-A28E-957D657EB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9" y="2261242"/>
            <a:ext cx="7854176" cy="28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6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Inschrijvingen online vanaf vrijdag  15/11/2019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4800" b="1" dirty="0"/>
              <a:t>www.experienceww1.com</a:t>
            </a:r>
          </a:p>
        </p:txBody>
      </p:sp>
    </p:spTree>
    <p:extLst>
      <p:ext uri="{BB962C8B-B14F-4D97-AF65-F5344CB8AC3E}">
        <p14:creationId xmlns:p14="http://schemas.microsoft.com/office/powerpoint/2010/main" val="284680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453"/>
            <a:ext cx="8785485" cy="135871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Getuigenis uit eerste hand als kind:</a:t>
            </a:r>
            <a:br>
              <a:rPr lang="nl-BE" sz="3000" dirty="0">
                <a:latin typeface="Museo 300" charset="0"/>
                <a:ea typeface="Museo 300" charset="0"/>
                <a:cs typeface="Museo 300" charset="0"/>
              </a:rPr>
            </a:br>
            <a:r>
              <a:rPr lang="nl-NL" sz="3000" dirty="0">
                <a:latin typeface="Museo 300" charset="0"/>
                <a:ea typeface="Museo 300" charset="0"/>
                <a:cs typeface="Museo 300" charset="0"/>
              </a:rPr>
              <a:t>infanterist bij het 13de Linieregiment</a:t>
            </a:r>
            <a:endParaRPr lang="nl-BE" sz="3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DD7CD0-1A0C-4581-9AB6-CDFD0CD04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73" y="2456912"/>
            <a:ext cx="2849398" cy="3750738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D7AF5F2-53F1-4B00-BA58-44419D673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78" y="2925755"/>
            <a:ext cx="3750738" cy="281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79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1678072" y="3004426"/>
            <a:ext cx="8761695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3000" dirty="0">
                <a:latin typeface="Museo 500" charset="0"/>
                <a:ea typeface="Museo 500" charset="0"/>
                <a:cs typeface="Museo 500" charset="0"/>
              </a:rPr>
              <a:t>Success is not final, failure is not fatal:</a:t>
            </a:r>
            <a:br>
              <a:rPr lang="nl-BE" sz="3000" dirty="0">
                <a:latin typeface="Museo 500" charset="0"/>
                <a:ea typeface="Museo 500" charset="0"/>
                <a:cs typeface="Museo 500" charset="0"/>
              </a:rPr>
            </a:br>
            <a:r>
              <a:rPr lang="nl-BE" sz="3000" dirty="0">
                <a:latin typeface="Museo 500" charset="0"/>
                <a:ea typeface="Museo 500" charset="0"/>
                <a:cs typeface="Museo 500" charset="0"/>
              </a:rPr>
              <a:t>it is the courage to continue that counts</a:t>
            </a:r>
          </a:p>
        </p:txBody>
      </p:sp>
    </p:spTree>
    <p:extLst>
      <p:ext uri="{BB962C8B-B14F-4D97-AF65-F5344CB8AC3E}">
        <p14:creationId xmlns:p14="http://schemas.microsoft.com/office/powerpoint/2010/main" val="132299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4301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300" dirty="0"/>
              <a:t>Het is belangrijk om aan te geven dat dit NIET zomaar een re-enactment event is, maar een  unieke (eenmalige) BELEVINGSDAG met ten allen tijde aandacht voor diep respect voor de soldaten die in WO 1 gesneuveld zijn maar ook  voor diegenen die het overleefd hebben</a:t>
            </a:r>
            <a:br>
              <a:rPr lang="nl-BE" sz="2300" dirty="0"/>
            </a:br>
            <a:r>
              <a:rPr lang="nl-BE" sz="2300" dirty="0"/>
              <a:t>(deze worden soms vergeten).</a:t>
            </a:r>
          </a:p>
          <a:p>
            <a:pPr algn="l"/>
            <a:r>
              <a:rPr lang="nl-BE" sz="2300" dirty="0"/>
              <a:t>Brothers in Arms is een evenement dat daarom plaats vindt op historische locaties en  respectvol omgaat met de omgeving en de geschiedenis.</a:t>
            </a:r>
          </a:p>
          <a:p>
            <a:pPr algn="l"/>
            <a:endParaRPr lang="nl-BE" sz="2300" dirty="0"/>
          </a:p>
          <a:p>
            <a:pPr algn="l"/>
            <a:endParaRPr lang="nl-BE" sz="23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Belangrijke boodschap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7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" y="0"/>
            <a:ext cx="12185855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300" charset="0"/>
                <a:cs typeface="Museo 300" charset="0"/>
              </a:rPr>
              <a:t>Voorstelling van mijn team: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B85840-7273-4EB4-B0C3-2899A9B53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" y="2267780"/>
            <a:ext cx="7098459" cy="28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3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BA2A7-6984-464E-8AF1-50F5608FA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Dirk Rosiers –</a:t>
            </a:r>
            <a:r>
              <a:rPr lang="nl-BE" sz="2000" i="1" dirty="0">
                <a:solidFill>
                  <a:schemeClr val="bg1"/>
                </a:solidFill>
              </a:rPr>
              <a:t>Generaal</a:t>
            </a:r>
            <a:r>
              <a:rPr lang="nl-BE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Wim Deblauwe ( Financieel departement)- </a:t>
            </a:r>
            <a:r>
              <a:rPr lang="nl-BE" sz="2000" i="1" dirty="0">
                <a:solidFill>
                  <a:schemeClr val="bg1"/>
                </a:solidFill>
              </a:rPr>
              <a:t>Majoor</a:t>
            </a:r>
            <a:r>
              <a:rPr lang="nl-BE" sz="2000" i="1" dirty="0"/>
              <a:t> </a:t>
            </a:r>
            <a:r>
              <a:rPr lang="nl-BE" sz="2000" i="1" dirty="0">
                <a:solidFill>
                  <a:schemeClr val="bg1"/>
                </a:solidFill>
              </a:rPr>
              <a:t>Generaal.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Jan Leye : adviseur Dirk – dagplanning – </a:t>
            </a:r>
            <a:r>
              <a:rPr lang="nl-BE" sz="2000" i="1" dirty="0">
                <a:solidFill>
                  <a:schemeClr val="bg1"/>
                </a:solidFill>
              </a:rPr>
              <a:t>Brigadier.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Wim Carrein : Pers - woordvoerder &amp; dagplanning &amp; </a:t>
            </a:r>
            <a:r>
              <a:rPr lang="nl-BE" sz="2000" dirty="0" err="1"/>
              <a:t>roadbook</a:t>
            </a:r>
            <a:r>
              <a:rPr lang="nl-BE" sz="2000" dirty="0"/>
              <a:t> – </a:t>
            </a:r>
            <a:r>
              <a:rPr lang="nl-BE" sz="2000" i="1" dirty="0">
                <a:solidFill>
                  <a:schemeClr val="bg1"/>
                </a:solidFill>
              </a:rPr>
              <a:t>Majoor.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Phillip </a:t>
            </a:r>
            <a:r>
              <a:rPr lang="nl-BE" sz="2000" dirty="0" err="1"/>
              <a:t>Cornette</a:t>
            </a:r>
            <a:r>
              <a:rPr lang="nl-BE" sz="2000" dirty="0"/>
              <a:t> : Marketing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Niels Vandecasteele : Merchandising.</a:t>
            </a:r>
            <a:r>
              <a:rPr lang="nl-BE" sz="2000" b="1" i="1" dirty="0"/>
              <a:t> </a:t>
            </a:r>
            <a:r>
              <a:rPr lang="nl-BE" sz="2000" i="1" dirty="0">
                <a:solidFill>
                  <a:schemeClr val="bg1"/>
                </a:solidFill>
              </a:rPr>
              <a:t>Majoor</a:t>
            </a:r>
            <a:r>
              <a:rPr lang="nl-BE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Bert Maes : logistiek &amp; </a:t>
            </a:r>
            <a:r>
              <a:rPr lang="nl-BE" sz="2000" dirty="0" err="1"/>
              <a:t>roadbook</a:t>
            </a:r>
            <a:r>
              <a:rPr lang="nl-BE" sz="2000" dirty="0"/>
              <a:t>- </a:t>
            </a:r>
            <a:r>
              <a:rPr lang="nl-BE" sz="2000" i="1" dirty="0">
                <a:solidFill>
                  <a:schemeClr val="bg1"/>
                </a:solidFill>
              </a:rPr>
              <a:t>Luitenant Kolonel.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Filip Theys &amp; Koen Sap : Internationale contacten – </a:t>
            </a:r>
            <a:r>
              <a:rPr lang="nl-BE" sz="2000" i="1" dirty="0">
                <a:solidFill>
                  <a:schemeClr val="bg1"/>
                </a:solidFill>
              </a:rPr>
              <a:t>Kolonel.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2000" dirty="0"/>
              <a:t>Brecht vermeulen  (</a:t>
            </a:r>
            <a:r>
              <a:rPr lang="nl-BE" sz="2000" i="1" dirty="0">
                <a:solidFill>
                  <a:schemeClr val="bg1"/>
                </a:solidFill>
              </a:rPr>
              <a:t>Politicus</a:t>
            </a:r>
            <a:r>
              <a:rPr lang="nl-BE" sz="2000" dirty="0"/>
              <a:t>)&amp; Peter Berghman  : Doedelzakken en uitleg slag.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2000" dirty="0"/>
              <a:t>Michel Vlaeminck.- </a:t>
            </a:r>
            <a:r>
              <a:rPr lang="nl-BE" sz="2000" i="1" dirty="0">
                <a:solidFill>
                  <a:schemeClr val="bg1"/>
                </a:solidFill>
              </a:rPr>
              <a:t>Luitenant Generaal </a:t>
            </a:r>
            <a:r>
              <a:rPr lang="nl-BE" sz="20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2000" dirty="0"/>
              <a:t>Militaire sectie  ( onderofficieren ): Lode – Camiel – Rudy (</a:t>
            </a:r>
            <a:r>
              <a:rPr lang="nl-BE" sz="2000" i="1" dirty="0">
                <a:solidFill>
                  <a:schemeClr val="bg1"/>
                </a:solidFill>
              </a:rPr>
              <a:t> Sergeants </a:t>
            </a:r>
            <a:r>
              <a:rPr lang="nl-BE" sz="2000" dirty="0"/>
              <a:t>).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Militaire Staff (officieren)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9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55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85F8AF9-C4E5-4FE0-B132-FC79BF72B6B0}"/>
              </a:ext>
            </a:extLst>
          </p:cNvPr>
          <p:cNvSpPr txBox="1">
            <a:spLocks/>
          </p:cNvSpPr>
          <p:nvPr/>
        </p:nvSpPr>
        <p:spPr>
          <a:xfrm>
            <a:off x="951931" y="839449"/>
            <a:ext cx="7316449" cy="180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Speciale effecten en scenario</a:t>
            </a:r>
            <a:br>
              <a:rPr lang="nl-BE" sz="4000" dirty="0">
                <a:latin typeface="Museo 500" charset="0"/>
                <a:ea typeface="Museo 500" charset="0"/>
                <a:cs typeface="Museo 500" charset="0"/>
              </a:rPr>
            </a:br>
            <a:r>
              <a:rPr lang="nl-BE" sz="4000" dirty="0">
                <a:latin typeface="Museo 500" charset="0"/>
                <a:ea typeface="Museo 500" charset="0"/>
                <a:cs typeface="Museo 500" charset="0"/>
              </a:rPr>
              <a:t>Bernd Verzele</a:t>
            </a:r>
            <a:endParaRPr lang="nl-BE" sz="40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608855-4BF2-4538-985E-5E6A253FF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5" y="2505075"/>
            <a:ext cx="3190875" cy="1438275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D95D18B-A097-4B68-ACD6-20E96C607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55" y="2505075"/>
            <a:ext cx="5183188" cy="3684588"/>
          </a:xfrm>
        </p:spPr>
        <p:txBody>
          <a:bodyPr>
            <a:noAutofit/>
          </a:bodyPr>
          <a:lstStyle/>
          <a:p>
            <a:r>
              <a:rPr lang="nl-BE" sz="2300" dirty="0"/>
              <a:t>- assistent </a:t>
            </a:r>
            <a:r>
              <a:rPr lang="nl-BE" sz="2300" b="1" dirty="0" err="1"/>
              <a:t>animal</a:t>
            </a:r>
            <a:r>
              <a:rPr lang="nl-BE" sz="2300" b="1" dirty="0"/>
              <a:t> </a:t>
            </a:r>
            <a:r>
              <a:rPr lang="nl-BE" sz="2300" b="1" dirty="0" err="1"/>
              <a:t>wrangling</a:t>
            </a:r>
            <a:r>
              <a:rPr lang="nl-BE" sz="2300" b="1" dirty="0"/>
              <a:t> voor film en theater </a:t>
            </a:r>
            <a:r>
              <a:rPr lang="nl-BE" sz="2300" dirty="0"/>
              <a:t>(o.a. musical 14-18, Suite </a:t>
            </a:r>
            <a:r>
              <a:rPr lang="nl-BE" sz="2300" dirty="0" err="1"/>
              <a:t>Française</a:t>
            </a:r>
            <a:r>
              <a:rPr lang="nl-BE" sz="2300" dirty="0"/>
              <a:t>, De Bende van Jan de Lichte, Les </a:t>
            </a:r>
            <a:r>
              <a:rPr lang="nl-BE" sz="2300" dirty="0" err="1"/>
              <a:t>Miserables</a:t>
            </a:r>
            <a:r>
              <a:rPr lang="nl-BE" sz="2300" dirty="0"/>
              <a:t>/BBC,... Diverse series en films in binnen- en buitenland) </a:t>
            </a:r>
          </a:p>
          <a:p>
            <a:r>
              <a:rPr lang="nl-BE" sz="2300" dirty="0"/>
              <a:t>- schrijven en ontwikkelen van </a:t>
            </a:r>
            <a:r>
              <a:rPr lang="nl-BE" sz="2300" b="1" dirty="0"/>
              <a:t>scenario’s </a:t>
            </a:r>
            <a:r>
              <a:rPr lang="nl-BE" sz="2300" dirty="0"/>
              <a:t>(</a:t>
            </a:r>
            <a:r>
              <a:rPr lang="nl-BE" sz="2300" dirty="0" err="1"/>
              <a:t>oa</a:t>
            </a:r>
            <a:r>
              <a:rPr lang="nl-BE" sz="2300" dirty="0"/>
              <a:t>. theater - </a:t>
            </a:r>
            <a:r>
              <a:rPr lang="nl-BE" sz="2300" dirty="0" err="1"/>
              <a:t>audio-visuele</a:t>
            </a:r>
            <a:r>
              <a:rPr lang="nl-BE" sz="2300" dirty="0"/>
              <a:t> media) </a:t>
            </a:r>
            <a:br>
              <a:rPr lang="nl-BE" sz="2300" dirty="0"/>
            </a:br>
            <a:r>
              <a:rPr lang="nl-BE" sz="2300" dirty="0"/>
              <a:t>- </a:t>
            </a:r>
            <a:r>
              <a:rPr lang="nl-BE" sz="2300" b="1" dirty="0"/>
              <a:t>auteur </a:t>
            </a:r>
            <a:r>
              <a:rPr lang="nl-BE" sz="2300" dirty="0"/>
              <a:t>en </a:t>
            </a:r>
            <a:r>
              <a:rPr lang="nl-BE" sz="2300" b="1" dirty="0"/>
              <a:t>acteur WOLF </a:t>
            </a:r>
            <a:r>
              <a:rPr lang="nl-BE" sz="2300" dirty="0"/>
              <a:t>(muzikale familievoorstelling) - componist en liedjesmaker </a:t>
            </a:r>
            <a:r>
              <a:rPr lang="nl-BE" sz="2300" b="1" dirty="0"/>
              <a:t>- clownerie </a:t>
            </a:r>
            <a:br>
              <a:rPr lang="nl-BE" sz="2300" b="1" dirty="0"/>
            </a:br>
            <a:br>
              <a:rPr lang="nl-BE" sz="2300" b="1" dirty="0"/>
            </a:br>
            <a:endParaRPr lang="nl-BE" sz="23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8A6383-6286-428C-AC31-EB3B84A47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9" y="4121066"/>
            <a:ext cx="3202731" cy="21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</TotalTime>
  <Words>1084</Words>
  <Application>Microsoft Office PowerPoint</Application>
  <PresentationFormat>Breedbeeld</PresentationFormat>
  <Paragraphs>181</Paragraphs>
  <Slides>50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Museo 300</vt:lpstr>
      <vt:lpstr>Museo 500</vt:lpstr>
      <vt:lpstr>Office Theme</vt:lpstr>
      <vt:lpstr>https://www.youtube.com/watch?v=PcgceA64aAI </vt:lpstr>
      <vt:lpstr>PowerPoint-presentatie</vt:lpstr>
      <vt:lpstr>Brothers  in Arms 07.11.2020  Experience World War 1 soldier </vt:lpstr>
      <vt:lpstr>PowerPoint-presentatie</vt:lpstr>
      <vt:lpstr>Getuigenis uit eerste hand als kind: infanterist bij het 13de Linieregiment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Inschrijvingen online vanaf vrijdag  15/11/2019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Brother in Arms 07/11/2020</dc:title>
  <dc:creator>bokkie rosiers</dc:creator>
  <cp:lastModifiedBy>Pieter Verbeke</cp:lastModifiedBy>
  <cp:revision>195</cp:revision>
  <dcterms:created xsi:type="dcterms:W3CDTF">2019-06-20T14:05:08Z</dcterms:created>
  <dcterms:modified xsi:type="dcterms:W3CDTF">2020-01-17T09:48:55Z</dcterms:modified>
</cp:coreProperties>
</file>